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57" r:id="rId10"/>
    <p:sldId id="334" r:id="rId11"/>
    <p:sldId id="339" r:id="rId12"/>
    <p:sldId id="341" r:id="rId13"/>
    <p:sldId id="337" r:id="rId14"/>
    <p:sldId id="342" r:id="rId15"/>
  </p:sldIdLst>
  <p:sldSz cx="12192000" cy="6858000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87888A"/>
    <a:srgbClr val="919195"/>
    <a:srgbClr val="A60000"/>
    <a:srgbClr val="E31837"/>
    <a:srgbClr val="8C8C8C"/>
    <a:srgbClr val="F6F6F6"/>
    <a:srgbClr val="003E6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2" y="-684"/>
      </p:cViewPr>
      <p:guideLst>
        <p:guide orient="horz" pos="3770"/>
        <p:guide pos="9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CB13-0D61-415F-A73F-282FB0FB8517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71FA-FBBD-4D19-998F-8C67176E36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66913-4728-46EF-AEA8-132272906610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FC257-8F2F-4741-99CA-CD131E3912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8B81-7ECA-437D-91E4-32AEE9312CCE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610D-F37B-404A-A1A3-41BBE208C9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2A0BE-FDDD-4202-AF19-F7EBAE9AA36C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A104-9308-4A23-81FC-A54DAAD3FC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D515C-7386-432F-8B5E-B512592B4519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F762-1B0B-46D1-BDF4-478CCF876C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410D-34E1-4CE4-851D-BC8B85825FCD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977A-BB7B-4EFF-B397-24FDD691F1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EF46-CA31-43F2-85DC-6DCAA7BD199A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99808-D87B-4975-ACFD-E989629356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8D2F-D5F8-45E6-82BA-91082E0624C9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D0FA2-537A-4B47-8F44-66C39BA0F3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ACD8-722B-4740-8821-866BE2C73928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1693-A01A-4CB6-9B36-FDF1CCA4CF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B9AA-AAF4-440B-B83B-DDAAE2B8DAF8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9D89A-BD1F-41CF-93F1-DEDA0C3B56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E788-F224-4770-8904-989418171185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5625E-D2D1-4B14-ABD7-4F0E0201D2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9F82E6-E438-4ABF-BA83-F54856EC49F9}" type="datetimeFigureOut">
              <a:rPr lang="pl-PL"/>
              <a:pPr>
                <a:defRPr/>
              </a:pPr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A64F72-F9F2-42EC-B0D2-5876F33243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.e-deklaracje@mf.gov.pl." TargetMode="External"/><Relationship Id="rId5" Type="http://schemas.openxmlformats.org/officeDocument/2006/relationships/hyperlink" Target="http://www.mf.gov.pl/ministerstwo-finansow/kontakt/adresy-jednostek" TargetMode="Externa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6.emf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7.emf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13317" name="Obraz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7488" y="563563"/>
            <a:ext cx="20478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Obraz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579438"/>
            <a:ext cx="26162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pole tekstowe 4"/>
          <p:cNvSpPr txBox="1">
            <a:spLocks noChangeArrowheads="1"/>
          </p:cNvSpPr>
          <p:nvPr/>
        </p:nvSpPr>
        <p:spPr bwMode="auto">
          <a:xfrm>
            <a:off x="3005138" y="2705100"/>
            <a:ext cx="7299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kumimoji="1" lang="pl-PL" sz="4400" b="1">
                <a:solidFill>
                  <a:srgbClr val="A60000"/>
                </a:solidFill>
                <a:latin typeface="Calibri" pitchFamily="34" charset="0"/>
                <a:cs typeface="Times New Roman" pitchFamily="18" charset="0"/>
              </a:rPr>
              <a:t>JPK_VAT</a:t>
            </a:r>
            <a:br>
              <a:rPr kumimoji="1" lang="pl-PL" sz="4400" b="1">
                <a:solidFill>
                  <a:srgbClr val="A60000"/>
                </a:solidFill>
                <a:latin typeface="Calibri" pitchFamily="34" charset="0"/>
                <a:cs typeface="Times New Roman" pitchFamily="18" charset="0"/>
              </a:rPr>
            </a:br>
            <a:r>
              <a:rPr kumimoji="1" lang="pl-PL" sz="4400" b="1">
                <a:solidFill>
                  <a:srgbClr val="A60000"/>
                </a:solidFill>
                <a:latin typeface="Calibri" pitchFamily="34" charset="0"/>
                <a:cs typeface="Times New Roman" pitchFamily="18" charset="0"/>
              </a:rPr>
              <a:t>dla mikroprzedsiębiorców</a:t>
            </a:r>
          </a:p>
        </p:txBody>
      </p:sp>
      <p:pic>
        <p:nvPicPr>
          <p:cNvPr id="13320" name="Obraz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5175" y="2797175"/>
            <a:ext cx="50768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2533" name="Grupa 17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9" name="pole tekstowe 18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2534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22535" name="Grupa 3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22539" name="Obraz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Obraz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6" name="Obraz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938" y="989013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Obraz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0" y="93663"/>
            <a:ext cx="952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</a:t>
            </a: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JPK_VAT - </a:t>
            </a:r>
            <a:r>
              <a:rPr lang="pl-PL" sz="2800" b="1" dirty="0">
                <a:solidFill>
                  <a:srgbClr val="A60000"/>
                </a:solidFill>
                <a:latin typeface="Calibri" panose="020F0502020204030204" pitchFamily="34" charset="0"/>
              </a:rPr>
              <a:t>krok po kroku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3557" name="Grupa 9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558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23559" name="Grupa 3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23566" name="Obraz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Obraz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 bwMode="auto">
          <a:xfrm>
            <a:off x="1960563" y="144463"/>
            <a:ext cx="921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Strona </a:t>
            </a: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internetowa </a:t>
            </a: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pl-PL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www.jpk.mf.gov.pl </a:t>
            </a:r>
            <a:endParaRPr lang="pl-PL" sz="2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3561" name="Obraz 2"/>
          <p:cNvPicPr>
            <a:picLocks noChangeAspect="1"/>
          </p:cNvPicPr>
          <p:nvPr/>
        </p:nvPicPr>
        <p:blipFill>
          <a:blip r:embed="rId5"/>
          <a:srcRect b="21729"/>
          <a:stretch>
            <a:fillRect/>
          </a:stretch>
        </p:blipFill>
        <p:spPr bwMode="auto">
          <a:xfrm rot="253300">
            <a:off x="6043613" y="1863725"/>
            <a:ext cx="51181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olny kształt 16"/>
          <p:cNvSpPr/>
          <p:nvPr/>
        </p:nvSpPr>
        <p:spPr>
          <a:xfrm>
            <a:off x="9809163" y="87313"/>
            <a:ext cx="1235075" cy="1063625"/>
          </a:xfrm>
          <a:custGeom>
            <a:avLst/>
            <a:gdLst>
              <a:gd name="connsiteX0" fmla="*/ 0 w 4115137"/>
              <a:gd name="connsiteY0" fmla="*/ 1771904 h 3543808"/>
              <a:gd name="connsiteX1" fmla="*/ 885952 w 4115137"/>
              <a:gd name="connsiteY1" fmla="*/ 1 h 3543808"/>
              <a:gd name="connsiteX2" fmla="*/ 3229185 w 4115137"/>
              <a:gd name="connsiteY2" fmla="*/ 1 h 3543808"/>
              <a:gd name="connsiteX3" fmla="*/ 4115137 w 4115137"/>
              <a:gd name="connsiteY3" fmla="*/ 1771904 h 3543808"/>
              <a:gd name="connsiteX4" fmla="*/ 3229185 w 4115137"/>
              <a:gd name="connsiteY4" fmla="*/ 3543807 h 3543808"/>
              <a:gd name="connsiteX5" fmla="*/ 885952 w 4115137"/>
              <a:gd name="connsiteY5" fmla="*/ 3543807 h 3543808"/>
              <a:gd name="connsiteX6" fmla="*/ 0 w 4115137"/>
              <a:gd name="connsiteY6" fmla="*/ 1771904 h 35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37" h="3543808">
                <a:moveTo>
                  <a:pt x="0" y="1771904"/>
                </a:moveTo>
                <a:lnTo>
                  <a:pt x="885952" y="1"/>
                </a:lnTo>
                <a:lnTo>
                  <a:pt x="3229185" y="1"/>
                </a:lnTo>
                <a:lnTo>
                  <a:pt x="4115137" y="1771904"/>
                </a:lnTo>
                <a:lnTo>
                  <a:pt x="3229185" y="3543807"/>
                </a:lnTo>
                <a:lnTo>
                  <a:pt x="885952" y="3543807"/>
                </a:lnTo>
                <a:lnTo>
                  <a:pt x="0" y="177190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rgbClr val="A6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600" dirty="0">
                <a:solidFill>
                  <a:srgbClr val="A60000"/>
                </a:solidFill>
                <a:latin typeface="Calibri" panose="020F0502020204030204" pitchFamily="34" charset="0"/>
              </a:rPr>
              <a:t>prosta</a:t>
            </a:r>
            <a:endParaRPr lang="pl-PL" sz="1600" dirty="0"/>
          </a:p>
        </p:txBody>
      </p:sp>
      <p:sp>
        <p:nvSpPr>
          <p:cNvPr id="21" name="Dowolny kształt 20"/>
          <p:cNvSpPr/>
          <p:nvPr/>
        </p:nvSpPr>
        <p:spPr>
          <a:xfrm>
            <a:off x="10847388" y="663575"/>
            <a:ext cx="1235075" cy="1063625"/>
          </a:xfrm>
          <a:custGeom>
            <a:avLst/>
            <a:gdLst>
              <a:gd name="connsiteX0" fmla="*/ 0 w 4115137"/>
              <a:gd name="connsiteY0" fmla="*/ 1771904 h 3543808"/>
              <a:gd name="connsiteX1" fmla="*/ 885952 w 4115137"/>
              <a:gd name="connsiteY1" fmla="*/ 1 h 3543808"/>
              <a:gd name="connsiteX2" fmla="*/ 3229185 w 4115137"/>
              <a:gd name="connsiteY2" fmla="*/ 1 h 3543808"/>
              <a:gd name="connsiteX3" fmla="*/ 4115137 w 4115137"/>
              <a:gd name="connsiteY3" fmla="*/ 1771904 h 3543808"/>
              <a:gd name="connsiteX4" fmla="*/ 3229185 w 4115137"/>
              <a:gd name="connsiteY4" fmla="*/ 3543807 h 3543808"/>
              <a:gd name="connsiteX5" fmla="*/ 885952 w 4115137"/>
              <a:gd name="connsiteY5" fmla="*/ 3543807 h 3543808"/>
              <a:gd name="connsiteX6" fmla="*/ 0 w 4115137"/>
              <a:gd name="connsiteY6" fmla="*/ 1771904 h 35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37" h="3543808">
                <a:moveTo>
                  <a:pt x="0" y="1771904"/>
                </a:moveTo>
                <a:lnTo>
                  <a:pt x="885952" y="1"/>
                </a:lnTo>
                <a:lnTo>
                  <a:pt x="3229185" y="1"/>
                </a:lnTo>
                <a:lnTo>
                  <a:pt x="4115137" y="1771904"/>
                </a:lnTo>
                <a:lnTo>
                  <a:pt x="3229185" y="3543807"/>
                </a:lnTo>
                <a:lnTo>
                  <a:pt x="885952" y="3543807"/>
                </a:lnTo>
                <a:lnTo>
                  <a:pt x="0" y="177190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rgbClr val="A6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600" dirty="0">
                <a:solidFill>
                  <a:srgbClr val="A60000"/>
                </a:solidFill>
                <a:latin typeface="Calibri" panose="020F0502020204030204" pitchFamily="34" charset="0"/>
              </a:rPr>
              <a:t>czytelna</a:t>
            </a:r>
            <a:endParaRPr lang="pl-PL" sz="1600" dirty="0"/>
          </a:p>
        </p:txBody>
      </p:sp>
      <p:pic>
        <p:nvPicPr>
          <p:cNvPr id="23564" name="Obraz 1"/>
          <p:cNvPicPr>
            <a:picLocks noChangeAspect="1"/>
          </p:cNvPicPr>
          <p:nvPr/>
        </p:nvPicPr>
        <p:blipFill>
          <a:blip r:embed="rId6"/>
          <a:srcRect b="40294"/>
          <a:stretch>
            <a:fillRect/>
          </a:stretch>
        </p:blipFill>
        <p:spPr bwMode="auto">
          <a:xfrm rot="-271521">
            <a:off x="1343025" y="1244600"/>
            <a:ext cx="4452938" cy="5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owolny kształt 21"/>
          <p:cNvSpPr/>
          <p:nvPr/>
        </p:nvSpPr>
        <p:spPr>
          <a:xfrm>
            <a:off x="8767763" y="663575"/>
            <a:ext cx="1235075" cy="1063625"/>
          </a:xfrm>
          <a:custGeom>
            <a:avLst/>
            <a:gdLst>
              <a:gd name="connsiteX0" fmla="*/ 0 w 4115137"/>
              <a:gd name="connsiteY0" fmla="*/ 1771904 h 3543808"/>
              <a:gd name="connsiteX1" fmla="*/ 885952 w 4115137"/>
              <a:gd name="connsiteY1" fmla="*/ 1 h 3543808"/>
              <a:gd name="connsiteX2" fmla="*/ 3229185 w 4115137"/>
              <a:gd name="connsiteY2" fmla="*/ 1 h 3543808"/>
              <a:gd name="connsiteX3" fmla="*/ 4115137 w 4115137"/>
              <a:gd name="connsiteY3" fmla="*/ 1771904 h 3543808"/>
              <a:gd name="connsiteX4" fmla="*/ 3229185 w 4115137"/>
              <a:gd name="connsiteY4" fmla="*/ 3543807 h 3543808"/>
              <a:gd name="connsiteX5" fmla="*/ 885952 w 4115137"/>
              <a:gd name="connsiteY5" fmla="*/ 3543807 h 3543808"/>
              <a:gd name="connsiteX6" fmla="*/ 0 w 4115137"/>
              <a:gd name="connsiteY6" fmla="*/ 1771904 h 35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5137" h="3543808">
                <a:moveTo>
                  <a:pt x="0" y="1771904"/>
                </a:moveTo>
                <a:lnTo>
                  <a:pt x="885952" y="1"/>
                </a:lnTo>
                <a:lnTo>
                  <a:pt x="3229185" y="1"/>
                </a:lnTo>
                <a:lnTo>
                  <a:pt x="4115137" y="1771904"/>
                </a:lnTo>
                <a:lnTo>
                  <a:pt x="3229185" y="3543807"/>
                </a:lnTo>
                <a:lnTo>
                  <a:pt x="885952" y="3543807"/>
                </a:lnTo>
                <a:lnTo>
                  <a:pt x="0" y="1771904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9050">
            <a:solidFill>
              <a:srgbClr val="A6000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sz="1600" dirty="0">
                <a:solidFill>
                  <a:srgbClr val="A60000"/>
                </a:solidFill>
                <a:latin typeface="Calibri" panose="020F0502020204030204" pitchFamily="34" charset="0"/>
              </a:rPr>
              <a:t>przejrzysta</a:t>
            </a:r>
            <a:endParaRPr lang="pl-PL" sz="1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4581" name="Grupa 10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2" name="pole tekstowe 11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4582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24583" name="Grupa 3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24586" name="Obraz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Obraz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Kontakt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585" name="Prostokąt 9"/>
          <p:cNvSpPr>
            <a:spLocks noChangeArrowheads="1"/>
          </p:cNvSpPr>
          <p:nvPr/>
        </p:nvSpPr>
        <p:spPr bwMode="auto">
          <a:xfrm>
            <a:off x="3748088" y="2255838"/>
            <a:ext cx="55260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2400"/>
              </a:spcAft>
            </a:pPr>
            <a:r>
              <a:rPr lang="pl-PL" sz="2800" b="1">
                <a:solidFill>
                  <a:srgbClr val="A6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Masz pytania?</a:t>
            </a:r>
          </a:p>
          <a:p>
            <a:pPr algn="ctr">
              <a:lnSpc>
                <a:spcPct val="107000"/>
              </a:lnSpc>
            </a:pPr>
            <a: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Skontaktuj się z </a:t>
            </a:r>
            <a:r>
              <a:rPr lang="pl-PL" sz="2000">
                <a:solidFill>
                  <a:srgbClr val="A6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Krajową Informacją Skarbową</a:t>
            </a:r>
            <a: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07000"/>
              </a:lnSpc>
            </a:pPr>
            <a: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801 055 055 lub 22 330 03 30</a:t>
            </a:r>
          </a:p>
          <a:p>
            <a:pPr algn="ctr">
              <a:lnSpc>
                <a:spcPct val="107000"/>
              </a:lnSpc>
            </a:pPr>
            <a: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lub ze swoim urzędem skarbowym</a:t>
            </a:r>
            <a:r>
              <a:rPr lang="pl-PL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pl-PL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pl-PL" sz="1400" u="sng">
                <a:solidFill>
                  <a:srgbClr val="0563C1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zobacz listę urzędów w bazie teleadresowej KAS</a:t>
            </a:r>
            <a:endParaRPr lang="pl-PL" sz="1400" u="sng">
              <a:solidFill>
                <a:srgbClr val="0563C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endParaRPr lang="pl-PL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lub napisz na adres </a:t>
            </a:r>
            <a:r>
              <a:rPr lang="pl-PL" sz="2000"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info.e-deklaracje@mf.gov.pl</a:t>
            </a:r>
            <a:r>
              <a:rPr lang="pl-PL" sz="2000" u="sng">
                <a:latin typeface="Calibri" pitchFamily="34" charset="0"/>
                <a:ea typeface="Calibri" pitchFamily="34" charset="0"/>
                <a:hlinkClick r:id="rId6"/>
              </a:rPr>
              <a:t>.</a:t>
            </a:r>
            <a:endParaRPr lang="pl-PL" sz="2000">
              <a:latin typeface="Calibri" pitchFamily="34" charset="0"/>
              <a:ea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603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25604" name="Grupa 3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25615" name="Obraz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Obraz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Instytucje </a:t>
            </a: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wspierające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5606" name="Obraz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3500" y="4525963"/>
            <a:ext cx="27527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az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8425" y="1533525"/>
            <a:ext cx="2752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Obraz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74900" y="5511800"/>
            <a:ext cx="32845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Obraz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7425" y="5167313"/>
            <a:ext cx="17097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Obraz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07425" y="4144963"/>
            <a:ext cx="17097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Obraz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97863" y="2832100"/>
            <a:ext cx="232886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Obraz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607425" y="1123950"/>
            <a:ext cx="17097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Obraz 1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59775" y="5751513"/>
            <a:ext cx="2206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Obraz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70138" y="2681288"/>
            <a:ext cx="32893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629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26630" name="Grupa 3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26634" name="Obraz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5" name="Obraz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1" name="Rectangle 6"/>
          <p:cNvSpPr txBox="1">
            <a:spLocks/>
          </p:cNvSpPr>
          <p:nvPr/>
        </p:nvSpPr>
        <p:spPr bwMode="auto">
          <a:xfrm>
            <a:off x="2506663" y="2679700"/>
            <a:ext cx="6556375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pl-PL" altLang="pl-PL" sz="3200" b="1">
                <a:solidFill>
                  <a:srgbClr val="A60000"/>
                </a:solidFill>
                <a:latin typeface="Calibri" pitchFamily="34" charset="0"/>
              </a:rPr>
              <a:t>DZIĘKUJEMY ZA UWAGĘ</a:t>
            </a:r>
          </a:p>
        </p:txBody>
      </p:sp>
      <p:sp>
        <p:nvSpPr>
          <p:cNvPr id="26632" name="Line 4"/>
          <p:cNvSpPr>
            <a:spLocks noChangeShapeType="1"/>
          </p:cNvSpPr>
          <p:nvPr/>
        </p:nvSpPr>
        <p:spPr bwMode="auto">
          <a:xfrm flipH="1">
            <a:off x="5372100" y="2411413"/>
            <a:ext cx="4924425" cy="0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6633" name="Line 6"/>
          <p:cNvSpPr>
            <a:spLocks noChangeShapeType="1"/>
          </p:cNvSpPr>
          <p:nvPr/>
        </p:nvSpPr>
        <p:spPr bwMode="auto">
          <a:xfrm>
            <a:off x="9272588" y="1495425"/>
            <a:ext cx="0" cy="4395788"/>
          </a:xfrm>
          <a:prstGeom prst="line">
            <a:avLst/>
          </a:prstGeom>
          <a:noFill/>
          <a:ln w="19050">
            <a:solidFill>
              <a:srgbClr val="A6A6A6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4341" name="Grupa 8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0" name="pole tekstowe 9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4342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14343" name="Grupa 2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14346" name="Obraz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Obraz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ytuł 1"/>
          <p:cNvSpPr txBox="1">
            <a:spLocks/>
          </p:cNvSpPr>
          <p:nvPr/>
        </p:nvSpPr>
        <p:spPr bwMode="auto">
          <a:xfrm>
            <a:off x="936625" y="287338"/>
            <a:ext cx="10942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l-PL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Plan prezentacji</a:t>
            </a:r>
            <a:endParaRPr lang="pl-PL" sz="40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345" name="Symbol zastępczy zawartości 2"/>
          <p:cNvSpPr txBox="1">
            <a:spLocks/>
          </p:cNvSpPr>
          <p:nvPr/>
        </p:nvSpPr>
        <p:spPr bwMode="auto">
          <a:xfrm>
            <a:off x="1584325" y="2119313"/>
            <a:ext cx="100806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rgbClr val="A60000"/>
              </a:buClr>
              <a:buFont typeface="Arial" charset="0"/>
              <a:buAutoNum type="arabicPeriod"/>
            </a:pPr>
            <a:r>
              <a:rPr lang="pl-PL" sz="2000">
                <a:latin typeface="Calibri" pitchFamily="34" charset="0"/>
              </a:rPr>
              <a:t>Czym jest Jednolity Plik Kontrolny dla potrzeb VAT (JPK_VAT)</a:t>
            </a:r>
          </a:p>
          <a:p>
            <a:pPr marL="514350" indent="-514350" eaLnBrk="0" hangingPunct="0">
              <a:spcBef>
                <a:spcPct val="20000"/>
              </a:spcBef>
              <a:buClr>
                <a:srgbClr val="A60000"/>
              </a:buClr>
              <a:buFont typeface="Arial" charset="0"/>
              <a:buAutoNum type="arabicPeriod"/>
            </a:pPr>
            <a:r>
              <a:rPr lang="pl-PL" sz="2000">
                <a:latin typeface="Calibri" pitchFamily="34" charset="0"/>
              </a:rPr>
              <a:t>Kto składa JPK_VAT</a:t>
            </a:r>
          </a:p>
          <a:p>
            <a:pPr marL="514350" indent="-514350" eaLnBrk="0" hangingPunct="0">
              <a:spcBef>
                <a:spcPct val="20000"/>
              </a:spcBef>
              <a:buClr>
                <a:srgbClr val="A60000"/>
              </a:buClr>
              <a:buFont typeface="Arial" charset="0"/>
              <a:buAutoNum type="arabicPeriod"/>
            </a:pPr>
            <a:r>
              <a:rPr lang="pl-PL" sz="2000">
                <a:latin typeface="Calibri" pitchFamily="34" charset="0"/>
              </a:rPr>
              <a:t>Kiedy NIE składasz JPK_VAT</a:t>
            </a:r>
          </a:p>
          <a:p>
            <a:pPr marL="514350" indent="-514350" eaLnBrk="0" hangingPunct="0">
              <a:spcBef>
                <a:spcPct val="20000"/>
              </a:spcBef>
              <a:buClr>
                <a:srgbClr val="A60000"/>
              </a:buClr>
              <a:buFont typeface="Arial" charset="0"/>
              <a:buAutoNum type="arabicPeriod"/>
            </a:pPr>
            <a:r>
              <a:rPr lang="pl-PL" sz="2000">
                <a:latin typeface="Calibri" pitchFamily="34" charset="0"/>
              </a:rPr>
              <a:t>Kiedy złożyć JPK_VAT</a:t>
            </a:r>
          </a:p>
          <a:p>
            <a:pPr marL="514350" indent="-514350" eaLnBrk="0" hangingPunct="0">
              <a:spcBef>
                <a:spcPct val="20000"/>
              </a:spcBef>
              <a:buClr>
                <a:srgbClr val="A60000"/>
              </a:buClr>
              <a:buFont typeface="Arial" charset="0"/>
              <a:buAutoNum type="arabicPeriod"/>
            </a:pPr>
            <a:r>
              <a:rPr lang="pl-PL" sz="2000">
                <a:latin typeface="Calibri" pitchFamily="34" charset="0"/>
              </a:rPr>
              <a:t>Jak złożyć JPK_VAT</a:t>
            </a:r>
          </a:p>
          <a:p>
            <a:pPr marL="514350" indent="-514350" eaLnBrk="0" hangingPunct="0">
              <a:spcBef>
                <a:spcPct val="20000"/>
              </a:spcBef>
              <a:buClr>
                <a:srgbClr val="A60000"/>
              </a:buClr>
              <a:buFont typeface="Arial" charset="0"/>
              <a:buAutoNum type="arabicPeriod"/>
            </a:pPr>
            <a:r>
              <a:rPr lang="pl-PL" sz="2000">
                <a:latin typeface="Calibri" pitchFamily="34" charset="0"/>
              </a:rPr>
              <a:t>Strona internetowa</a:t>
            </a:r>
          </a:p>
          <a:p>
            <a:pPr marL="514350" indent="-514350" eaLnBrk="0" hangingPunct="0">
              <a:spcBef>
                <a:spcPct val="20000"/>
              </a:spcBef>
              <a:buClr>
                <a:srgbClr val="A60000"/>
              </a:buClr>
              <a:buFont typeface="Arial" charset="0"/>
              <a:buAutoNum type="arabicPeriod"/>
            </a:pPr>
            <a:r>
              <a:rPr lang="pl-PL" sz="2000">
                <a:latin typeface="Calibri" pitchFamily="34" charset="0"/>
              </a:rPr>
              <a:t>Kontakt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5365" name="Grupa 9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1" name="pole tekstowe 10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366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15367" name="Grupa 32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15375" name="Obraz 3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Obraz 3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8" name="Prostokąt 7"/>
          <p:cNvSpPr>
            <a:spLocks noChangeArrowheads="1"/>
          </p:cNvSpPr>
          <p:nvPr/>
        </p:nvSpPr>
        <p:spPr bwMode="auto">
          <a:xfrm>
            <a:off x="1987550" y="2387600"/>
            <a:ext cx="935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A60000"/>
                </a:solidFill>
                <a:latin typeface="Calibri" pitchFamily="34" charset="0"/>
              </a:rPr>
              <a:t>Jednolity Plik Kontrolny dla potrzeb VAT</a:t>
            </a:r>
            <a:endParaRPr lang="pl-PL" sz="2400">
              <a:solidFill>
                <a:srgbClr val="A60000"/>
              </a:solidFill>
              <a:latin typeface="Calibri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JPK_VAT</a:t>
            </a:r>
          </a:p>
        </p:txBody>
      </p:sp>
      <p:grpSp>
        <p:nvGrpSpPr>
          <p:cNvPr id="15370" name="Grupa 23"/>
          <p:cNvGrpSpPr>
            <a:grpSpLocks/>
          </p:cNvGrpSpPr>
          <p:nvPr/>
        </p:nvGrpSpPr>
        <p:grpSpPr bwMode="auto">
          <a:xfrm>
            <a:off x="1914525" y="3135313"/>
            <a:ext cx="9505950" cy="1984375"/>
            <a:chOff x="1913805" y="3030584"/>
            <a:chExt cx="9507419" cy="1984260"/>
          </a:xfrm>
        </p:grpSpPr>
        <p:sp>
          <p:nvSpPr>
            <p:cNvPr id="15" name="Dowolny kształt 14"/>
            <p:cNvSpPr/>
            <p:nvPr/>
          </p:nvSpPr>
          <p:spPr>
            <a:xfrm>
              <a:off x="4422443" y="3030584"/>
              <a:ext cx="1981506" cy="1982672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400" dirty="0">
                  <a:latin typeface="Calibri" panose="020F0502020204030204" pitchFamily="34" charset="0"/>
                </a:rPr>
                <a:t>zestaw informacji</a:t>
              </a:r>
              <a:br>
                <a:rPr lang="pl-PL" sz="1400" dirty="0">
                  <a:latin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</a:rPr>
                <a:t>o zakupach i sprzedaży, który wynika z ewidencji VAT za dany okres</a:t>
              </a:r>
              <a:endParaRPr lang="pl-PL" sz="1400" dirty="0">
                <a:latin typeface="Calibri" panose="020F0502020204030204" pitchFamily="34" charset="0"/>
              </a:endParaRPr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6931080" y="3030584"/>
              <a:ext cx="1981506" cy="1982672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400" dirty="0">
                  <a:latin typeface="Calibri" panose="020F0502020204030204" pitchFamily="34" charset="0"/>
                </a:rPr>
                <a:t>pobierane bezpośrednio</a:t>
              </a:r>
              <a:br>
                <a:rPr lang="pl-PL" sz="1400" dirty="0">
                  <a:latin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</a:rPr>
                <a:t>z systemów finansowo-księgowych</a:t>
              </a:r>
              <a:endParaRPr lang="pl-PL" sz="1400" dirty="0">
                <a:latin typeface="Calibri" panose="020F0502020204030204" pitchFamily="34" charset="0"/>
              </a:endParaRPr>
            </a:p>
          </p:txBody>
        </p:sp>
        <p:sp>
          <p:nvSpPr>
            <p:cNvPr id="19" name="Dowolny kształt 18"/>
            <p:cNvSpPr/>
            <p:nvPr/>
          </p:nvSpPr>
          <p:spPr>
            <a:xfrm>
              <a:off x="1913805" y="3032171"/>
              <a:ext cx="1981506" cy="1982673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400" dirty="0">
                  <a:latin typeface="Calibri" panose="020F0502020204030204" pitchFamily="34" charset="0"/>
                </a:rPr>
                <a:t>wyłącznie</a:t>
              </a:r>
              <a:br>
                <a:rPr lang="pl-PL" sz="1400" dirty="0">
                  <a:latin typeface="Calibri" panose="020F0502020204030204" pitchFamily="34" charset="0"/>
                </a:rPr>
              </a:br>
              <a:r>
                <a:rPr lang="pl-PL" sz="1400" dirty="0">
                  <a:latin typeface="Calibri" panose="020F0502020204030204" pitchFamily="34" charset="0"/>
                </a:rPr>
                <a:t>w wersji elektronicznej (schemat XML)</a:t>
              </a:r>
              <a:endParaRPr lang="pl-PL" sz="1400" dirty="0">
                <a:latin typeface="Calibri" panose="020F0502020204030204" pitchFamily="34" charset="0"/>
              </a:endParaRPr>
            </a:p>
          </p:txBody>
        </p:sp>
        <p:sp>
          <p:nvSpPr>
            <p:cNvPr id="23" name="Dowolny kształt 22"/>
            <p:cNvSpPr/>
            <p:nvPr/>
          </p:nvSpPr>
          <p:spPr>
            <a:xfrm>
              <a:off x="9439718" y="3030584"/>
              <a:ext cx="1981506" cy="1982672"/>
            </a:xfrm>
            <a:custGeom>
              <a:avLst/>
              <a:gdLst>
                <a:gd name="connsiteX0" fmla="*/ 0 w 1834515"/>
                <a:gd name="connsiteY0" fmla="*/ 917258 h 1834515"/>
                <a:gd name="connsiteX1" fmla="*/ 917258 w 1834515"/>
                <a:gd name="connsiteY1" fmla="*/ 0 h 1834515"/>
                <a:gd name="connsiteX2" fmla="*/ 1834516 w 1834515"/>
                <a:gd name="connsiteY2" fmla="*/ 917258 h 1834515"/>
                <a:gd name="connsiteX3" fmla="*/ 917258 w 1834515"/>
                <a:gd name="connsiteY3" fmla="*/ 1834516 h 1834515"/>
                <a:gd name="connsiteX4" fmla="*/ 0 w 1834515"/>
                <a:gd name="connsiteY4" fmla="*/ 917258 h 183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4515" h="1834515">
                  <a:moveTo>
                    <a:pt x="0" y="917258"/>
                  </a:moveTo>
                  <a:cubicBezTo>
                    <a:pt x="0" y="410670"/>
                    <a:pt x="410670" y="0"/>
                    <a:pt x="917258" y="0"/>
                  </a:cubicBezTo>
                  <a:cubicBezTo>
                    <a:pt x="1423846" y="0"/>
                    <a:pt x="1834516" y="410670"/>
                    <a:pt x="1834516" y="917258"/>
                  </a:cubicBezTo>
                  <a:cubicBezTo>
                    <a:pt x="1834516" y="1423846"/>
                    <a:pt x="1423846" y="1834516"/>
                    <a:pt x="917258" y="1834516"/>
                  </a:cubicBezTo>
                  <a:cubicBezTo>
                    <a:pt x="410670" y="1834516"/>
                    <a:pt x="0" y="1423846"/>
                    <a:pt x="0" y="91725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 w="38100">
              <a:solidFill>
                <a:srgbClr val="A60000"/>
              </a:solidFill>
              <a:prstDash val="sysDot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400" dirty="0">
                  <a:latin typeface="Calibri" panose="020F0502020204030204" pitchFamily="34" charset="0"/>
                </a:rPr>
                <a:t>przesyłany do 25. dnia miesiąca za miesiąc poprzedni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6389" name="Grupa 15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7" name="pole tekstowe 16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390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16391" name="Grupa 31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16404" name="Obraz 3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Obraz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ytuł 1"/>
          <p:cNvSpPr txBox="1">
            <a:spLocks/>
          </p:cNvSpPr>
          <p:nvPr/>
        </p:nvSpPr>
        <p:spPr bwMode="auto">
          <a:xfrm>
            <a:off x="1838325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Kto składa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6393" name="Obraz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9513" y="1733550"/>
            <a:ext cx="29718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Prostokąt 20"/>
          <p:cNvSpPr>
            <a:spLocks noChangeArrowheads="1"/>
          </p:cNvSpPr>
          <p:nvPr/>
        </p:nvSpPr>
        <p:spPr bwMode="auto">
          <a:xfrm>
            <a:off x="1160463" y="5546725"/>
            <a:ext cx="4926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400">
                <a:latin typeface="Calibri" pitchFamily="34" charset="0"/>
              </a:rPr>
              <a:t>Obowiązek przekazywania JPK_VAT bez wezwania organu podatkowego </a:t>
            </a:r>
            <a:r>
              <a:rPr lang="pl-PL" sz="1400" b="1">
                <a:solidFill>
                  <a:srgbClr val="A60000"/>
                </a:solidFill>
                <a:latin typeface="Calibri" pitchFamily="34" charset="0"/>
              </a:rPr>
              <a:t>będzie dotyczyć wszystkich podatników VAT</a:t>
            </a:r>
            <a:r>
              <a:rPr lang="pl-PL" sz="1400">
                <a:latin typeface="Calibri" pitchFamily="34" charset="0"/>
              </a:rPr>
              <a:t>. Duże przedsiębiorstwa wysyłają JPK_VAT od 1 lipca 2016 r., a małe</a:t>
            </a:r>
            <a:br>
              <a:rPr lang="pl-PL" sz="1400">
                <a:latin typeface="Calibri" pitchFamily="34" charset="0"/>
              </a:rPr>
            </a:br>
            <a:r>
              <a:rPr lang="pl-PL" sz="1400">
                <a:latin typeface="Calibri" pitchFamily="34" charset="0"/>
              </a:rPr>
              <a:t>i średnie od 1 stycznia 2017 r.</a:t>
            </a:r>
          </a:p>
        </p:txBody>
      </p:sp>
      <p:pic>
        <p:nvPicPr>
          <p:cNvPr id="16395" name="Obraz 21"/>
          <p:cNvPicPr>
            <a:picLocks noChangeAspect="1"/>
          </p:cNvPicPr>
          <p:nvPr/>
        </p:nvPicPr>
        <p:blipFill>
          <a:blip r:embed="rId6"/>
          <a:srcRect b="59438"/>
          <a:stretch>
            <a:fillRect/>
          </a:stretch>
        </p:blipFill>
        <p:spPr bwMode="auto">
          <a:xfrm>
            <a:off x="6211888" y="5478463"/>
            <a:ext cx="5980112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6" name="Grupa 24"/>
          <p:cNvGrpSpPr>
            <a:grpSpLocks/>
          </p:cNvGrpSpPr>
          <p:nvPr/>
        </p:nvGrpSpPr>
        <p:grpSpPr bwMode="auto">
          <a:xfrm>
            <a:off x="4206875" y="2813050"/>
            <a:ext cx="7708900" cy="1673225"/>
            <a:chOff x="4120186" y="2809077"/>
            <a:chExt cx="7708300" cy="1672123"/>
          </a:xfrm>
        </p:grpSpPr>
        <p:sp>
          <p:nvSpPr>
            <p:cNvPr id="20" name="Prostokąt 19"/>
            <p:cNvSpPr/>
            <p:nvPr/>
          </p:nvSpPr>
          <p:spPr>
            <a:xfrm>
              <a:off x="4120186" y="2809077"/>
              <a:ext cx="7708300" cy="1672123"/>
            </a:xfrm>
            <a:prstGeom prst="rect">
              <a:avLst/>
            </a:prstGeom>
            <a:solidFill>
              <a:srgbClr val="91919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grpSp>
          <p:nvGrpSpPr>
            <p:cNvPr id="16398" name="Grupa 7"/>
            <p:cNvGrpSpPr>
              <a:grpSpLocks/>
            </p:cNvGrpSpPr>
            <p:nvPr/>
          </p:nvGrpSpPr>
          <p:grpSpPr bwMode="auto">
            <a:xfrm>
              <a:off x="4120186" y="2809077"/>
              <a:ext cx="7708299" cy="1672123"/>
              <a:chOff x="1772308" y="4956877"/>
              <a:chExt cx="7708299" cy="1672123"/>
            </a:xfrm>
          </p:grpSpPr>
          <p:sp>
            <p:nvSpPr>
              <p:cNvPr id="9" name="Prostokąt 8"/>
              <p:cNvSpPr/>
              <p:nvPr/>
            </p:nvSpPr>
            <p:spPr>
              <a:xfrm>
                <a:off x="2015177" y="5209124"/>
                <a:ext cx="7209864" cy="11692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pl-PL" sz="1400">
                    <a:latin typeface="Calibri" pitchFamily="34" charset="0"/>
                  </a:rPr>
                  <a:t>Mikroprzedsiębiorco!</a:t>
                </a:r>
                <a:br>
                  <a:rPr lang="pl-PL" sz="1400">
                    <a:latin typeface="Calibri" pitchFamily="34" charset="0"/>
                  </a:rPr>
                </a:br>
                <a:r>
                  <a:rPr lang="pl-PL" sz="1400">
                    <a:latin typeface="Calibri" pitchFamily="34" charset="0"/>
                  </a:rPr>
                  <a:t>Nowy obowiązek dotyczy cię, jeśli jesteś podatnikiem VAT i składasz deklaracje </a:t>
                </a:r>
                <a:r>
                  <a:rPr lang="pl-PL" sz="1400" b="1">
                    <a:solidFill>
                      <a:srgbClr val="A60000"/>
                    </a:solidFill>
                    <a:latin typeface="Calibri" pitchFamily="34" charset="0"/>
                  </a:rPr>
                  <a:t>VAT-7</a:t>
                </a:r>
                <a:r>
                  <a:rPr lang="pl-PL" sz="1400">
                    <a:latin typeface="Calibri" pitchFamily="34" charset="0"/>
                  </a:rPr>
                  <a:t> lub </a:t>
                </a:r>
                <a:r>
                  <a:rPr lang="pl-PL" sz="1400" b="1">
                    <a:solidFill>
                      <a:srgbClr val="A60000"/>
                    </a:solidFill>
                    <a:latin typeface="Calibri" pitchFamily="34" charset="0"/>
                  </a:rPr>
                  <a:t>VAT-7K</a:t>
                </a:r>
                <a:r>
                  <a:rPr lang="pl-PL" sz="1400">
                    <a:latin typeface="Calibri" pitchFamily="34" charset="0"/>
                  </a:rPr>
                  <a:t>:</a:t>
                </a:r>
              </a:p>
              <a:p>
                <a:pPr algn="just">
                  <a:buFont typeface="Arial" charset="0"/>
                  <a:buChar char="•"/>
                </a:pPr>
                <a:r>
                  <a:rPr lang="pl-PL" sz="1400">
                    <a:latin typeface="Calibri" pitchFamily="34" charset="0"/>
                  </a:rPr>
                  <a:t>twoje obroty nie przekroczyły 2 mln euro, </a:t>
                </a:r>
              </a:p>
              <a:p>
                <a:pPr algn="just">
                  <a:buFont typeface="Arial" charset="0"/>
                  <a:buChar char="•"/>
                </a:pPr>
                <a:r>
                  <a:rPr lang="pl-PL" sz="1400">
                    <a:latin typeface="Calibri" pitchFamily="34" charset="0"/>
                  </a:rPr>
                  <a:t>zatrudniasz mniej niż 10 osób.</a:t>
                </a:r>
              </a:p>
              <a:p>
                <a:pPr algn="just"/>
                <a:r>
                  <a:rPr lang="pl-PL" sz="1400">
                    <a:latin typeface="Calibri" pitchFamily="34" charset="0"/>
                  </a:rPr>
                  <a:t>JPK_VAT zawiera dane, które do tej pory ewidencjonujesz w rejestrze zakupów i sprzedaży.</a:t>
                </a:r>
              </a:p>
            </p:txBody>
          </p:sp>
          <p:sp>
            <p:nvSpPr>
              <p:cNvPr id="10" name="Połowa ramki 9"/>
              <p:cNvSpPr/>
              <p:nvPr/>
            </p:nvSpPr>
            <p:spPr>
              <a:xfrm>
                <a:off x="1772308" y="4956877"/>
                <a:ext cx="650824" cy="652033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Połowa ramki 10"/>
              <p:cNvSpPr/>
              <p:nvPr/>
            </p:nvSpPr>
            <p:spPr>
              <a:xfrm rot="5400000">
                <a:off x="8829179" y="4957481"/>
                <a:ext cx="652033" cy="650824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Połowa ramki 11"/>
              <p:cNvSpPr/>
              <p:nvPr/>
            </p:nvSpPr>
            <p:spPr>
              <a:xfrm rot="16200000">
                <a:off x="1771705" y="5977571"/>
                <a:ext cx="652032" cy="650824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Połowa ramki 12"/>
              <p:cNvSpPr/>
              <p:nvPr/>
            </p:nvSpPr>
            <p:spPr>
              <a:xfrm rot="10800000">
                <a:off x="8829784" y="5976968"/>
                <a:ext cx="650824" cy="652032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7413" name="Grupa 8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0" name="pole tekstowe 9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7414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17415" name="Grupa 13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17425" name="Obraz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Obraz 1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Kiedy NIE składasz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7417" name="Grupa 24"/>
          <p:cNvGrpSpPr>
            <a:grpSpLocks/>
          </p:cNvGrpSpPr>
          <p:nvPr/>
        </p:nvGrpSpPr>
        <p:grpSpPr bwMode="auto">
          <a:xfrm>
            <a:off x="2319338" y="1539875"/>
            <a:ext cx="7762875" cy="4662488"/>
            <a:chOff x="1706820" y="1628396"/>
            <a:chExt cx="7761907" cy="4663652"/>
          </a:xfrm>
        </p:grpSpPr>
        <p:sp>
          <p:nvSpPr>
            <p:cNvPr id="4" name="Łącznik prosty 3"/>
            <p:cNvSpPr/>
            <p:nvPr/>
          </p:nvSpPr>
          <p:spPr>
            <a:xfrm>
              <a:off x="5178249" y="5382183"/>
              <a:ext cx="2471430" cy="0"/>
            </a:xfrm>
            <a:prstGeom prst="line">
              <a:avLst/>
            </a:prstGeom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Łącznik prosty 5"/>
            <p:cNvSpPr/>
            <p:nvPr/>
          </p:nvSpPr>
          <p:spPr>
            <a:xfrm>
              <a:off x="5770313" y="3961016"/>
              <a:ext cx="319047" cy="0"/>
            </a:xfrm>
            <a:prstGeom prst="line">
              <a:avLst/>
            </a:prstGeom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Łącznik prosty 12"/>
            <p:cNvSpPr/>
            <p:nvPr/>
          </p:nvSpPr>
          <p:spPr>
            <a:xfrm>
              <a:off x="5178249" y="2538261"/>
              <a:ext cx="2471430" cy="0"/>
            </a:xfrm>
            <a:prstGeom prst="line">
              <a:avLst/>
            </a:prstGeom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Elipsa 16"/>
            <p:cNvSpPr/>
            <p:nvPr/>
          </p:nvSpPr>
          <p:spPr>
            <a:xfrm>
              <a:off x="1706820" y="1928509"/>
              <a:ext cx="4063493" cy="406342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/>
              <a:r>
                <a:rPr lang="pl-PL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Jednolitego Pliku Kontrolnego dla potrzeb VAT nie składasz, jeżeli jesteś podatnikiem, który wykonuje </a:t>
              </a:r>
              <a:r>
                <a:rPr lang="pl-PL" sz="1600" b="1">
                  <a:solidFill>
                    <a:srgbClr val="A60000"/>
                  </a:solidFill>
                  <a:latin typeface="Calibri" pitchFamily="34" charset="0"/>
                  <a:cs typeface="Arial" charset="0"/>
                </a:rPr>
                <a:t>wyłącznie czynności zwolnione od podatku od towarów i usług</a:t>
              </a:r>
              <a:r>
                <a:rPr lang="pl-PL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, wskazane</a:t>
              </a:r>
              <a:br>
                <a:rPr lang="pl-PL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</a:br>
              <a:r>
                <a:rPr lang="pl-PL" sz="16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w ustawie o VAT.</a:t>
              </a:r>
            </a:p>
          </p:txBody>
        </p:sp>
        <p:sp>
          <p:nvSpPr>
            <p:cNvPr id="19" name="Elipsa 18"/>
            <p:cNvSpPr/>
            <p:nvPr/>
          </p:nvSpPr>
          <p:spPr>
            <a:xfrm>
              <a:off x="7649679" y="1628396"/>
              <a:ext cx="1819048" cy="1818142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sprzedaż wyłącznie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towarów</a:t>
              </a:r>
              <a:b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i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świadczenie usług zwolnionych z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VAT</a:t>
              </a:r>
              <a:endParaRPr lang="pl-PL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Elipsa 20"/>
            <p:cNvSpPr/>
            <p:nvPr/>
          </p:nvSpPr>
          <p:spPr>
            <a:xfrm>
              <a:off x="6089360" y="3051151"/>
              <a:ext cx="1819048" cy="1818142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zwolnienie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podmiotowe</a:t>
              </a:r>
              <a:b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(m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. in.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wartość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sprzedaży nie przekroczyła łącznie w poprzednim roku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podatkowym</a:t>
              </a:r>
              <a:b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200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tys.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zł)</a:t>
              </a:r>
              <a:endParaRPr lang="pl-PL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Elipsa 22"/>
            <p:cNvSpPr/>
            <p:nvPr/>
          </p:nvSpPr>
          <p:spPr>
            <a:xfrm>
              <a:off x="7649679" y="4473906"/>
              <a:ext cx="1819048" cy="1818142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solidFill>
                <a:srgbClr val="A6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organizacje międzynarodowe, które realizują zadania </a:t>
              </a:r>
              <a:r>
                <a:rPr lang="pl-PL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publiczne</a:t>
              </a:r>
              <a:endParaRPr lang="pl-PL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18437" name="Grupa 12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4" name="pole tekstowe 13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8438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18439" name="Grupa 7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18448" name="Obraz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Obraz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Kiedy złożyć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441" name="Obraz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0813" y="5411788"/>
            <a:ext cx="892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Prostokąt 27"/>
          <p:cNvSpPr>
            <a:spLocks noChangeArrowheads="1"/>
          </p:cNvSpPr>
          <p:nvPr/>
        </p:nvSpPr>
        <p:spPr bwMode="auto">
          <a:xfrm>
            <a:off x="2452688" y="5627688"/>
            <a:ext cx="93551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400">
                <a:latin typeface="Calibri" pitchFamily="34" charset="0"/>
              </a:rPr>
              <a:t>Od 1 stycznia 2018 r. będziesz mieć obowiązek składania informacji o prowadzonej ewidencji w formie pliku JPK_VAT bez wezwania </a:t>
            </a:r>
            <a:r>
              <a:rPr lang="pl-PL" sz="1400" b="1">
                <a:solidFill>
                  <a:srgbClr val="A60000"/>
                </a:solidFill>
                <a:latin typeface="Calibri" pitchFamily="34" charset="0"/>
              </a:rPr>
              <a:t>do 25. dnia po zakończeniu danego miesiąca</a:t>
            </a:r>
            <a:r>
              <a:rPr lang="pl-PL" sz="1400">
                <a:latin typeface="Calibri" pitchFamily="34" charset="0"/>
              </a:rPr>
              <a:t>. Jeśli rozliczałeś się do tej pory metodą kwartalną, także prześlesz JPK_VAT co miesiąc (przykładowo: do 25 lutego wyślesz informację za styczeń).</a:t>
            </a:r>
          </a:p>
        </p:txBody>
      </p:sp>
      <p:grpSp>
        <p:nvGrpSpPr>
          <p:cNvPr id="18443" name="Grupa 35"/>
          <p:cNvGrpSpPr>
            <a:grpSpLocks/>
          </p:cNvGrpSpPr>
          <p:nvPr/>
        </p:nvGrpSpPr>
        <p:grpSpPr bwMode="auto">
          <a:xfrm>
            <a:off x="3213100" y="1565275"/>
            <a:ext cx="6715125" cy="3433763"/>
            <a:chOff x="3146404" y="1328224"/>
            <a:chExt cx="6715230" cy="3434392"/>
          </a:xfrm>
        </p:grpSpPr>
        <p:sp>
          <p:nvSpPr>
            <p:cNvPr id="32" name="Dowolny kształt 31"/>
            <p:cNvSpPr/>
            <p:nvPr/>
          </p:nvSpPr>
          <p:spPr>
            <a:xfrm>
              <a:off x="7248568" y="2866794"/>
              <a:ext cx="2613066" cy="1257530"/>
            </a:xfrm>
            <a:custGeom>
              <a:avLst/>
              <a:gdLst>
                <a:gd name="connsiteX0" fmla="*/ 0 w 3381375"/>
                <a:gd name="connsiteY0" fmla="*/ 0 h 2255377"/>
                <a:gd name="connsiteX1" fmla="*/ 3381375 w 3381375"/>
                <a:gd name="connsiteY1" fmla="*/ 0 h 2255377"/>
                <a:gd name="connsiteX2" fmla="*/ 3381375 w 3381375"/>
                <a:gd name="connsiteY2" fmla="*/ 2255377 h 2255377"/>
                <a:gd name="connsiteX3" fmla="*/ 0 w 3381375"/>
                <a:gd name="connsiteY3" fmla="*/ 2255377 h 2255377"/>
                <a:gd name="connsiteX4" fmla="*/ 0 w 3381375"/>
                <a:gd name="connsiteY4" fmla="*/ 0 h 225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5" h="2255377">
                  <a:moveTo>
                    <a:pt x="0" y="0"/>
                  </a:moveTo>
                  <a:lnTo>
                    <a:pt x="3381375" y="0"/>
                  </a:lnTo>
                  <a:lnTo>
                    <a:pt x="3381375" y="2255377"/>
                  </a:lnTo>
                  <a:lnTo>
                    <a:pt x="0" y="225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40000" tIns="455168" rIns="180000" bIns="455168" anchor="ctr"/>
            <a:lstStyle/>
            <a:p>
              <a:pPr defTabSz="2844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upewnisz się, czy twoje rozliczenie</a:t>
              </a:r>
              <a:br>
                <a:rPr lang="pl-PL" sz="20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</a:br>
              <a:r>
                <a:rPr lang="pl-PL" sz="20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jest poprawne</a:t>
              </a:r>
            </a:p>
          </p:txBody>
        </p:sp>
        <p:sp>
          <p:nvSpPr>
            <p:cNvPr id="33" name="Dowolny kształt 32"/>
            <p:cNvSpPr/>
            <p:nvPr/>
          </p:nvSpPr>
          <p:spPr>
            <a:xfrm>
              <a:off x="3146404" y="3471742"/>
              <a:ext cx="2936921" cy="1290874"/>
            </a:xfrm>
            <a:custGeom>
              <a:avLst/>
              <a:gdLst>
                <a:gd name="connsiteX0" fmla="*/ 0 w 3381375"/>
                <a:gd name="connsiteY0" fmla="*/ 0 h 2255377"/>
                <a:gd name="connsiteX1" fmla="*/ 3381375 w 3381375"/>
                <a:gd name="connsiteY1" fmla="*/ 0 h 2255377"/>
                <a:gd name="connsiteX2" fmla="*/ 3381375 w 3381375"/>
                <a:gd name="connsiteY2" fmla="*/ 2255377 h 2255377"/>
                <a:gd name="connsiteX3" fmla="*/ 0 w 3381375"/>
                <a:gd name="connsiteY3" fmla="*/ 2255377 h 2255377"/>
                <a:gd name="connsiteX4" fmla="*/ 0 w 3381375"/>
                <a:gd name="connsiteY4" fmla="*/ 0 h 225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5" h="2255377">
                  <a:moveTo>
                    <a:pt x="0" y="0"/>
                  </a:moveTo>
                  <a:lnTo>
                    <a:pt x="3381375" y="0"/>
                  </a:lnTo>
                  <a:lnTo>
                    <a:pt x="3381375" y="2255377"/>
                  </a:lnTo>
                  <a:lnTo>
                    <a:pt x="0" y="225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455168" rIns="180000" bIns="455168" anchor="ctr"/>
            <a:lstStyle/>
            <a:p>
              <a:pPr defTabSz="2844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sprawdzisz, z czym</a:t>
              </a:r>
              <a:br>
                <a:rPr lang="pl-PL" sz="20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</a:br>
              <a:r>
                <a:rPr lang="pl-PL" sz="20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wiąże się nowy  obowiązek i przygotujesz się do niego wcześniej</a:t>
              </a:r>
            </a:p>
          </p:txBody>
        </p:sp>
        <p:sp>
          <p:nvSpPr>
            <p:cNvPr id="35" name="Dowolny kształt 34"/>
            <p:cNvSpPr/>
            <p:nvPr/>
          </p:nvSpPr>
          <p:spPr>
            <a:xfrm>
              <a:off x="3757602" y="1328224"/>
              <a:ext cx="2882945" cy="830415"/>
            </a:xfrm>
            <a:custGeom>
              <a:avLst/>
              <a:gdLst>
                <a:gd name="connsiteX0" fmla="*/ 0 w 3381375"/>
                <a:gd name="connsiteY0" fmla="*/ 0 h 2255377"/>
                <a:gd name="connsiteX1" fmla="*/ 3381375 w 3381375"/>
                <a:gd name="connsiteY1" fmla="*/ 0 h 2255377"/>
                <a:gd name="connsiteX2" fmla="*/ 3381375 w 3381375"/>
                <a:gd name="connsiteY2" fmla="*/ 2255377 h 2255377"/>
                <a:gd name="connsiteX3" fmla="*/ 0 w 3381375"/>
                <a:gd name="connsiteY3" fmla="*/ 2255377 h 2255377"/>
                <a:gd name="connsiteX4" fmla="*/ 0 w 3381375"/>
                <a:gd name="connsiteY4" fmla="*/ 0 h 2255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5" h="2255377">
                  <a:moveTo>
                    <a:pt x="0" y="0"/>
                  </a:moveTo>
                  <a:lnTo>
                    <a:pt x="3381375" y="0"/>
                  </a:lnTo>
                  <a:lnTo>
                    <a:pt x="3381375" y="2255377"/>
                  </a:lnTo>
                  <a:lnTo>
                    <a:pt x="0" y="2255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88A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0000" tIns="0" rIns="180000" bIns="0" anchor="ctr"/>
            <a:lstStyle/>
            <a:p>
              <a:pPr defTabSz="28448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2000">
                  <a:solidFill>
                    <a:schemeClr val="tx1"/>
                  </a:solidFill>
                  <a:latin typeface="Calibri" pitchFamily="34" charset="0"/>
                  <a:cs typeface="Arial" charset="0"/>
                </a:rPr>
                <a:t>otrzymasz szybszy zwrot VAT (do 25 dni)</a:t>
              </a:r>
            </a:p>
          </p:txBody>
        </p:sp>
        <p:sp>
          <p:nvSpPr>
            <p:cNvPr id="34" name="Dowolny kształt 33"/>
            <p:cNvSpPr/>
            <p:nvPr/>
          </p:nvSpPr>
          <p:spPr>
            <a:xfrm>
              <a:off x="5329251" y="1872837"/>
              <a:ext cx="2254285" cy="2254663"/>
            </a:xfrm>
            <a:custGeom>
              <a:avLst/>
              <a:gdLst>
                <a:gd name="connsiteX0" fmla="*/ 0 w 2254249"/>
                <a:gd name="connsiteY0" fmla="*/ 1127125 h 2254249"/>
                <a:gd name="connsiteX1" fmla="*/ 1127125 w 2254249"/>
                <a:gd name="connsiteY1" fmla="*/ 0 h 2254249"/>
                <a:gd name="connsiteX2" fmla="*/ 2254250 w 2254249"/>
                <a:gd name="connsiteY2" fmla="*/ 1127125 h 2254249"/>
                <a:gd name="connsiteX3" fmla="*/ 1127125 w 2254249"/>
                <a:gd name="connsiteY3" fmla="*/ 2254250 h 2254249"/>
                <a:gd name="connsiteX4" fmla="*/ 0 w 2254249"/>
                <a:gd name="connsiteY4" fmla="*/ 1127125 h 225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249" h="2254249">
                  <a:moveTo>
                    <a:pt x="0" y="1127125"/>
                  </a:moveTo>
                  <a:cubicBezTo>
                    <a:pt x="0" y="504631"/>
                    <a:pt x="504631" y="0"/>
                    <a:pt x="1127125" y="0"/>
                  </a:cubicBezTo>
                  <a:cubicBezTo>
                    <a:pt x="1749619" y="0"/>
                    <a:pt x="2254250" y="504631"/>
                    <a:pt x="2254250" y="1127125"/>
                  </a:cubicBezTo>
                  <a:cubicBezTo>
                    <a:pt x="2254250" y="1749619"/>
                    <a:pt x="1749619" y="2254250"/>
                    <a:pt x="1127125" y="2254250"/>
                  </a:cubicBezTo>
                  <a:cubicBezTo>
                    <a:pt x="504631" y="2254250"/>
                    <a:pt x="0" y="1749619"/>
                    <a:pt x="0" y="1127125"/>
                  </a:cubicBezTo>
                  <a:close/>
                </a:path>
              </a:pathLst>
            </a:custGeom>
            <a:solidFill>
              <a:srgbClr val="A6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30127" tIns="330127" rIns="330127" bIns="330127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</a:pPr>
              <a:r>
                <a:rPr lang="pl-PL" sz="3200" b="1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Złóż JPK już teraz!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grpSp>
        <p:nvGrpSpPr>
          <p:cNvPr id="19461" name="Grupa 24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26" name="pole tekstowe 25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9462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19463" name="Grupa 5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19481" name="Obraz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82" name="Obraz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JPK_VAT</a:t>
            </a:r>
            <a:endParaRPr lang="pl-PL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19465" name="Grupa 2"/>
          <p:cNvGrpSpPr>
            <a:grpSpLocks/>
          </p:cNvGrpSpPr>
          <p:nvPr/>
        </p:nvGrpSpPr>
        <p:grpSpPr bwMode="auto">
          <a:xfrm>
            <a:off x="4070350" y="2857500"/>
            <a:ext cx="7202488" cy="1746250"/>
            <a:chOff x="4392749" y="2768989"/>
            <a:chExt cx="7203113" cy="1746187"/>
          </a:xfrm>
        </p:grpSpPr>
        <p:sp>
          <p:nvSpPr>
            <p:cNvPr id="2" name="Prostokąt 1"/>
            <p:cNvSpPr/>
            <p:nvPr/>
          </p:nvSpPr>
          <p:spPr>
            <a:xfrm>
              <a:off x="4397512" y="2768989"/>
              <a:ext cx="7198350" cy="1746187"/>
            </a:xfrm>
            <a:prstGeom prst="rect">
              <a:avLst/>
            </a:prstGeom>
            <a:solidFill>
              <a:srgbClr val="87888A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grpSp>
          <p:nvGrpSpPr>
            <p:cNvPr id="19475" name="Grupa 18"/>
            <p:cNvGrpSpPr>
              <a:grpSpLocks/>
            </p:cNvGrpSpPr>
            <p:nvPr/>
          </p:nvGrpSpPr>
          <p:grpSpPr bwMode="auto">
            <a:xfrm>
              <a:off x="4392749" y="2768989"/>
              <a:ext cx="7198774" cy="1746187"/>
              <a:chOff x="4079993" y="3354015"/>
              <a:chExt cx="7198774" cy="1746187"/>
            </a:xfrm>
          </p:grpSpPr>
          <p:sp>
            <p:nvSpPr>
              <p:cNvPr id="20" name="Połowa ramki 19"/>
              <p:cNvSpPr/>
              <p:nvPr/>
            </p:nvSpPr>
            <p:spPr>
              <a:xfrm>
                <a:off x="4079993" y="3354015"/>
                <a:ext cx="650932" cy="652439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Połowa ramki 20"/>
              <p:cNvSpPr/>
              <p:nvPr/>
            </p:nvSpPr>
            <p:spPr>
              <a:xfrm rot="5400000">
                <a:off x="10627451" y="3355563"/>
                <a:ext cx="650852" cy="650932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Połowa ramki 21"/>
              <p:cNvSpPr/>
              <p:nvPr/>
            </p:nvSpPr>
            <p:spPr>
              <a:xfrm rot="16200000">
                <a:off x="4080033" y="4447724"/>
                <a:ext cx="650852" cy="650932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Połowa ramki 22"/>
              <p:cNvSpPr/>
              <p:nvPr/>
            </p:nvSpPr>
            <p:spPr>
              <a:xfrm rot="10800000">
                <a:off x="10627411" y="4447764"/>
                <a:ext cx="650932" cy="652438"/>
              </a:xfrm>
              <a:prstGeom prst="halfFrame">
                <a:avLst>
                  <a:gd name="adj1" fmla="val 25770"/>
                  <a:gd name="adj2" fmla="val 25770"/>
                </a:avLst>
              </a:prstGeom>
              <a:solidFill>
                <a:srgbClr val="A60000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Prostokąt 23"/>
              <p:cNvSpPr/>
              <p:nvPr/>
            </p:nvSpPr>
            <p:spPr>
              <a:xfrm>
                <a:off x="4267334" y="3550858"/>
                <a:ext cx="6831606" cy="13239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pl-PL" sz="2000">
                    <a:latin typeface="Calibri" pitchFamily="34" charset="0"/>
                  </a:rPr>
                  <a:t>Już teraz możesz testować elektroniczne składanie JPK_VAT dzięki aplikacji Ministerstwa Finansów </a:t>
                </a:r>
                <a:r>
                  <a:rPr lang="pl-PL" sz="2000" b="1">
                    <a:solidFill>
                      <a:srgbClr val="A60000"/>
                    </a:solidFill>
                    <a:latin typeface="Calibri" pitchFamily="34" charset="0"/>
                  </a:rPr>
                  <a:t>Klient JPK 2.0</a:t>
                </a:r>
                <a:r>
                  <a:rPr lang="pl-PL" sz="2000">
                    <a:latin typeface="Calibri" pitchFamily="34" charset="0"/>
                  </a:rPr>
                  <a:t>, która umożliwia bezpłatne i bezpieczne wygenerowanie oraz wysłanie pliku.</a:t>
                </a:r>
              </a:p>
            </p:txBody>
          </p:sp>
        </p:grpSp>
      </p:grpSp>
      <p:grpSp>
        <p:nvGrpSpPr>
          <p:cNvPr id="19466" name="Grupa 30"/>
          <p:cNvGrpSpPr>
            <a:grpSpLocks/>
          </p:cNvGrpSpPr>
          <p:nvPr/>
        </p:nvGrpSpPr>
        <p:grpSpPr bwMode="auto">
          <a:xfrm>
            <a:off x="1865313" y="1728788"/>
            <a:ext cx="2147887" cy="3551237"/>
            <a:chOff x="1865702" y="1729014"/>
            <a:chExt cx="2146837" cy="3550734"/>
          </a:xfrm>
        </p:grpSpPr>
        <p:sp>
          <p:nvSpPr>
            <p:cNvPr id="14" name="Prostokąt 13"/>
            <p:cNvSpPr/>
            <p:nvPr/>
          </p:nvSpPr>
          <p:spPr>
            <a:xfrm>
              <a:off x="1865702" y="1729014"/>
              <a:ext cx="2146837" cy="1072998"/>
            </a:xfrm>
            <a:prstGeom prst="rect">
              <a:avLst/>
            </a:prstGeom>
            <a:solidFill>
              <a:srgbClr val="87888A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65185" tIns="52485" rIns="65185" bIns="52485" spcCol="1270" anchor="ctr"/>
            <a:lstStyle/>
            <a:p>
              <a:pPr algn="ctr" defTabSz="8890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l-PL" sz="2000" dirty="0">
                  <a:solidFill>
                    <a:schemeClr val="bg1"/>
                  </a:solidFill>
                  <a:latin typeface="Calibri" panose="020F0502020204030204" pitchFamily="34" charset="0"/>
                </a:rPr>
                <a:t>JPK_VAT</a:t>
              </a:r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2051348" y="2968675"/>
              <a:ext cx="184060" cy="69205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93557"/>
                  </a:lnTo>
                  <a:lnTo>
                    <a:pt x="184948" y="693557"/>
                  </a:lnTo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2235408" y="3198831"/>
              <a:ext cx="1480414" cy="925381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945" tIns="42325" rIns="49945" bIns="42325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dane identyfikujące podatnika i właściwy urząd skarbowy</a:t>
              </a:r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2051348" y="2968675"/>
              <a:ext cx="184060" cy="18491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49487"/>
                  </a:lnTo>
                  <a:lnTo>
                    <a:pt x="184948" y="1849487"/>
                  </a:lnTo>
                </a:path>
              </a:pathLst>
            </a:cu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2235408" y="4354367"/>
              <a:ext cx="1480414" cy="925381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9945" tIns="42325" rIns="49945" bIns="42325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pl-PL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dane dotyczące dokumentów sprzedażowych</a:t>
              </a:r>
              <a:br>
                <a:rPr lang="pl-PL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</a:br>
              <a:r>
                <a:rPr lang="pl-PL" sz="12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i zakupowych</a:t>
              </a:r>
            </a:p>
          </p:txBody>
        </p:sp>
        <p:sp>
          <p:nvSpPr>
            <p:cNvPr id="19472" name="pole tekstowe 3"/>
            <p:cNvSpPr txBox="1">
              <a:spLocks noChangeArrowheads="1"/>
            </p:cNvSpPr>
            <p:nvPr/>
          </p:nvSpPr>
          <p:spPr bwMode="auto">
            <a:xfrm>
              <a:off x="2089566" y="2828559"/>
              <a:ext cx="8216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 sz="1600">
                  <a:solidFill>
                    <a:srgbClr val="87888A"/>
                  </a:solidFill>
                  <a:latin typeface="Calibri" pitchFamily="34" charset="0"/>
                </a:rPr>
                <a:t>zawiera</a:t>
              </a:r>
            </a:p>
          </p:txBody>
        </p:sp>
        <p:cxnSp>
          <p:nvCxnSpPr>
            <p:cNvPr id="30" name="Łącznik prosty 29"/>
            <p:cNvCxnSpPr/>
            <p:nvPr/>
          </p:nvCxnSpPr>
          <p:spPr>
            <a:xfrm flipV="1">
              <a:off x="2051348" y="2776616"/>
              <a:ext cx="0" cy="165077"/>
            </a:xfrm>
            <a:prstGeom prst="line">
              <a:avLst/>
            </a:prstGeom>
            <a:ln w="28575">
              <a:solidFill>
                <a:srgbClr val="87888A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0485" name="Grupa 1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21" name="pole tekstowe 20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0486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20487" name="Grupa 8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20491" name="Obraz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Obraz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8" name="Obraz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93663"/>
            <a:ext cx="952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Obraz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9938" y="989013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JPK_VAT - </a:t>
            </a:r>
            <a:r>
              <a:rPr lang="pl-PL" sz="2800" b="1" dirty="0" smtClean="0">
                <a:solidFill>
                  <a:srgbClr val="A60000"/>
                </a:solidFill>
                <a:latin typeface="Calibri" panose="020F0502020204030204" pitchFamily="34" charset="0"/>
              </a:rPr>
              <a:t>krok po kroku</a:t>
            </a:r>
            <a:endParaRPr lang="pl-PL" sz="2800" b="1" dirty="0">
              <a:solidFill>
                <a:srgbClr val="A6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952500" y="0"/>
            <a:ext cx="11239500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bg1">
                  <a:lumMod val="75000"/>
                  <a:alpha val="5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1509" name="Grupa 11"/>
          <p:cNvGrpSpPr>
            <a:grpSpLocks/>
          </p:cNvGrpSpPr>
          <p:nvPr/>
        </p:nvGrpSpPr>
        <p:grpSpPr bwMode="auto">
          <a:xfrm>
            <a:off x="5424488" y="-14288"/>
            <a:ext cx="7764462" cy="5951538"/>
            <a:chOff x="5424458" y="-14871"/>
            <a:chExt cx="7764583" cy="5951553"/>
          </a:xfrm>
        </p:grpSpPr>
        <p:sp>
          <p:nvSpPr>
            <p:cNvPr id="13" name="pole tekstowe 12"/>
            <p:cNvSpPr txBox="1"/>
            <p:nvPr/>
          </p:nvSpPr>
          <p:spPr>
            <a:xfrm>
              <a:off x="5424458" y="-14871"/>
              <a:ext cx="7764583" cy="3108543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196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JPK</a:t>
              </a:r>
              <a:endParaRPr lang="pl-PL" sz="196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424458" y="2227974"/>
              <a:ext cx="7764583" cy="3708708"/>
            </a:xfrm>
            <a:prstGeom prst="rect">
              <a:avLst/>
            </a:prstGeom>
            <a:noFill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pl-PL" sz="23500" dirty="0">
                  <a:solidFill>
                    <a:schemeClr val="tx1">
                      <a:alpha val="6000"/>
                    </a:schemeClr>
                  </a:solidFill>
                  <a:latin typeface="Arial Black" panose="020B0A04020102020204" pitchFamily="34" charset="0"/>
                </a:rPr>
                <a:t>VAT</a:t>
              </a:r>
              <a:endParaRPr lang="pl-PL" sz="23500" dirty="0">
                <a:solidFill>
                  <a:schemeClr val="tx1">
                    <a:alpha val="6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1510" name="pole tekstowe 5"/>
          <p:cNvSpPr txBox="1">
            <a:spLocks noChangeArrowheads="1"/>
          </p:cNvSpPr>
          <p:nvPr/>
        </p:nvSpPr>
        <p:spPr bwMode="auto">
          <a:xfrm>
            <a:off x="31750" y="6542088"/>
            <a:ext cx="1244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altLang="pl-PL" sz="800">
                <a:solidFill>
                  <a:schemeClr val="bg1"/>
                </a:solidFill>
              </a:rPr>
              <a:t>www.mf.gov.pl</a:t>
            </a:r>
          </a:p>
        </p:txBody>
      </p:sp>
      <p:grpSp>
        <p:nvGrpSpPr>
          <p:cNvPr id="21511" name="Grupa 3"/>
          <p:cNvGrpSpPr>
            <a:grpSpLocks/>
          </p:cNvGrpSpPr>
          <p:nvPr/>
        </p:nvGrpSpPr>
        <p:grpSpPr bwMode="auto">
          <a:xfrm>
            <a:off x="222250" y="227013"/>
            <a:ext cx="534988" cy="1052512"/>
            <a:chOff x="165789" y="206696"/>
            <a:chExt cx="613613" cy="1208444"/>
          </a:xfrm>
        </p:grpSpPr>
        <p:pic>
          <p:nvPicPr>
            <p:cNvPr id="21515" name="Obraz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790" y="955437"/>
              <a:ext cx="613612" cy="459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Obraz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789" y="206696"/>
              <a:ext cx="613612" cy="448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2" name="Obraz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9938" y="989013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Obraz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500" y="93663"/>
            <a:ext cx="9525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ytuł 1"/>
          <p:cNvSpPr txBox="1">
            <a:spLocks/>
          </p:cNvSpPr>
          <p:nvPr/>
        </p:nvSpPr>
        <p:spPr bwMode="auto">
          <a:xfrm>
            <a:off x="2647950" y="144463"/>
            <a:ext cx="9215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algn="l">
              <a:defRPr/>
            </a:pPr>
            <a:r>
              <a:rPr lang="pl-PL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Jak złożyć </a:t>
            </a:r>
            <a:r>
              <a:rPr lang="pl-PL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JPK_VAT - </a:t>
            </a:r>
            <a:r>
              <a:rPr lang="pl-PL" sz="2800" b="1" dirty="0">
                <a:solidFill>
                  <a:srgbClr val="A60000"/>
                </a:solidFill>
                <a:latin typeface="Calibri" panose="020F0502020204030204" pitchFamily="34" charset="0"/>
              </a:rPr>
              <a:t>krok po kroku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4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595959"/>
      </a:hlink>
      <a:folHlink>
        <a:srgbClr val="595959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403</Words>
  <Application>Microsoft Office PowerPoint</Application>
  <PresentationFormat>Niestandardowy</PresentationFormat>
  <Paragraphs>67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Marek</cp:lastModifiedBy>
  <cp:revision>278</cp:revision>
  <dcterms:created xsi:type="dcterms:W3CDTF">2010-12-22T13:06:19Z</dcterms:created>
  <dcterms:modified xsi:type="dcterms:W3CDTF">2017-12-07T12:10:05Z</dcterms:modified>
</cp:coreProperties>
</file>